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D6406145-BEBC-25A5-A1F5-C984DC8B1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F7C01656-4FB8-6CD9-EB15-0BAFD348F6C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7600E31-A1A1-4B26-AB1D-FA136B19B049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37741D42-9DEB-CE6A-B2F1-73759C1E679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AF29188A-2E47-A599-519D-13AFF1EEED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F7AD8E15-0C6A-64F3-244E-EE39E41E0D4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4EC68F40-A14D-6C66-A70F-62C43F4DE5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E7F173B-3EDE-493E-B872-74FCA6C871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A82FA54E-3BF1-FEBC-F1B9-BA07913DBF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BECCB9E0-5374-43AD-B830-4D5982333133}" type="slidenum">
              <a:rPr lang="en-US" altLang="ja-JP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latin typeface="Times New Roman" panose="02020603050405020304" pitchFamily="18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3369AA9E-ADC5-DB7D-6818-4810379E77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AE76FA94-64BB-7061-D22F-171171C89D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8A86A3F-0535-D23A-44F8-162285563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CC2F5-F698-4C0D-A7A8-F65C6D166828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F6ADFAC-4803-E0D6-A8F7-61CC2A53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EFEDEFA-3D36-5BC4-FE7B-DEA2AEE9E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6C7EE-8549-4E2B-B513-0A8F933E90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5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158EF6D-0C67-9B5C-D982-D9EFB2DC3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173FA-B6A2-40C2-889D-0319E176BB81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1EC5D4D-F64A-D7D9-51FE-2AE15310A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68223D4-ECF0-8239-9E03-A96D0B0D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14F1B-9836-448A-A92D-902FAB80915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272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BF7B3A0-B2AD-F629-5B0E-1C9C26983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D250A-5B14-45FA-BB16-2AE0D120733F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0D23C26-B0B7-B53B-3AA6-328A3BCC8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C255A88-B5D6-F651-6D9C-EA5241A0B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40954-CDEA-4B35-8C7F-BDCC7990B31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501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8011FE9-C58B-5B19-E74A-C439C0F10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1412A-DAA5-4AC2-BE5D-B99DF16B3DC2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33BEA0D-4F72-8288-8B86-424CCB70A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1754DB0-EAA6-3C5D-3815-4DCF94F33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2CF83-4A19-4654-B831-2D8BBB581FB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0428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ED413FF-A4C5-2E01-7D97-1DF80B1B9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B9A58-6BBB-4542-8604-A92BD16C9A06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17BCA40-2378-59F5-7A30-AEA4E589D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92CA65F-360D-8E00-9D4B-D893A85BA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38703-001E-41CF-8BDE-C151CB8314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389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831C4F9-7E3F-9E9E-8B72-A3C33F53F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D5BFB-202E-4901-AA24-DAB10A20CD06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A1F098E-CEFE-BD7C-DDD1-9418C3855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E04E4FC-7C95-2F87-B419-7F53041D1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00A3B-3302-47A1-A6E5-43E52ED436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959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8B476622-9E09-DF3F-3443-7ED9C8D9A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ED561-54E3-4136-B9B7-014F3E1F0BDA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709E2EA-3190-E5AD-1C55-CCE9F2EFF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26B8225E-74A4-FC1E-FF6D-027485E79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40365-C0A9-414E-A8C4-911C1BAFB5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425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4F73A205-3F75-35D9-F6F8-74A1D32BF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7648C-51EF-4667-9F64-87ACB72504F8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415FE647-A61F-3589-9E9D-E97545EB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17446200-33F0-A5CD-4A79-A8908D03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8C792-7AA8-4C13-AC22-75C90611AC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069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7C6E6819-BD0B-55E2-0660-C77B43FFE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DBA69-0B34-46CE-B318-4D570FBF1E95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0387D50E-0B1A-5C41-6706-F569BC6FC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18F41DB9-F416-1B55-5739-165ACB7AC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E8BAE-D0FB-4694-95E2-FE700992A97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090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DC44A0B-D4F9-5485-8832-12C50E4E6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4FE73-BCDC-43A6-8C3E-9498062726F9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B176B31-1F37-483F-2A10-90D8E2517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08FDC2C-36F1-373B-CFF6-461C857CE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2A3CF-7233-4008-AF12-C51CEA00FA9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068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52F1F54-0FE9-7BB0-6DAB-52944D27F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10F5-E99E-424E-BB02-B00F1C66FF6E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212FB7C-1FE2-C1E2-F84C-86ACB0EB7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847CB25-3AF9-0B7D-2EB6-46BC3A3C6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8478C-A8C1-44EE-9703-6B60FE1218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582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2042B71C-D7FB-1673-E263-4CCA151C142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99F2160D-1E74-9303-AA44-A37F5FF598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A4FE622-FA20-AE7B-EBA9-E729C1B0BC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4D99D6C-FA57-4600-BAFE-A31789B44892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1DE6D64-8904-307D-592E-BA8B5A2F50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E56F0B9-6229-6EA6-719E-AFACE0D605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9E9BA74-5EA5-441D-8465-D8B91FB603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6858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0287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3716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BA9A6B7-E7AA-84A6-9316-504F3E2CA7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6388" y="998538"/>
            <a:ext cx="8640762" cy="1458912"/>
          </a:xfrm>
          <a:solidFill>
            <a:srgbClr val="000080">
              <a:alpha val="20000"/>
            </a:srgbClr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kumimoji="0" lang="ja-JP" altLang="en-US" sz="25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0" lang="en-US" altLang="ja-JP" sz="25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36</a:t>
            </a:r>
            <a:r>
              <a:rPr kumimoji="0" lang="ja-JP" altLang="en-US" sz="25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回日本外科感染症学会総会学術集会</a:t>
            </a:r>
            <a:br>
              <a:rPr kumimoji="0" lang="en-US" altLang="ja-JP" sz="25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en-US" altLang="ja-JP" sz="25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0" lang="ja-JP" altLang="en-US" sz="25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br>
              <a:rPr kumimoji="0" lang="en-US" altLang="ja-JP" sz="2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br>
              <a:rPr kumimoji="0" lang="en-US" altLang="ja-JP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筆頭演者氏名：　●●　●●</a:t>
            </a:r>
            <a:endParaRPr kumimoji="0" lang="en-US" altLang="ja-JP" sz="1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75" name="正方形/長方形 4">
            <a:extLst>
              <a:ext uri="{FF2B5EF4-FFF2-40B4-BE49-F238E27FC236}">
                <a16:creationId xmlns:a16="http://schemas.microsoft.com/office/drawing/2014/main" id="{9FE8ED54-07F2-257D-26D7-AD890BE43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890588"/>
            <a:ext cx="8802687" cy="4968875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kumimoji="0" lang="ja-JP" altLang="en-US" sz="1350"/>
          </a:p>
        </p:txBody>
      </p:sp>
      <p:graphicFrame>
        <p:nvGraphicFramePr>
          <p:cNvPr id="8" name="コンテンツ プレースホルダ 7">
            <a:extLst>
              <a:ext uri="{FF2B5EF4-FFF2-40B4-BE49-F238E27FC236}">
                <a16:creationId xmlns:a16="http://schemas.microsoft.com/office/drawing/2014/main" id="{F0D140F2-B9F3-88EA-74DF-0052BD3134B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6388" y="2581275"/>
          <a:ext cx="8640762" cy="32353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07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0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2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52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dirty="0"/>
                        <a:t>演題発表に関連し，開示すべき</a:t>
                      </a:r>
                      <a:r>
                        <a:rPr kumimoji="0" lang="en-US" altLang="ja-JP" sz="1400" dirty="0"/>
                        <a:t>COI</a:t>
                      </a:r>
                      <a:r>
                        <a:rPr kumimoji="0" lang="ja-JP" altLang="en-US" sz="1400" dirty="0"/>
                        <a:t>関係にある企業などは以下の通りです．</a:t>
                      </a:r>
                      <a:endParaRPr kumimoji="0" lang="en-US" altLang="ja-JP" sz="14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68582" marR="68582" marT="34289" marB="34289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pPr marL="0" marR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kern="1200" dirty="0"/>
                        <a:t>利益相反種類</a:t>
                      </a:r>
                      <a:endParaRPr kumimoji="0" lang="ja-JP" altLang="en-US" sz="1400" b="1" kern="1200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68582" marR="68582" marT="34289" marB="34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ja-JP" altLang="en-US" sz="1400" kern="1200" dirty="0"/>
                        <a:t>有無</a:t>
                      </a:r>
                      <a:endParaRPr kumimoji="0" lang="ja-JP" altLang="en-US" sz="1400" b="1" kern="1200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68582" marR="68582" marT="34289" marB="34289"/>
                </a:tc>
                <a:tc>
                  <a:txBody>
                    <a:bodyPr/>
                    <a:lstStyle/>
                    <a:p>
                      <a:r>
                        <a:rPr kumimoji="0" lang="ja-JP" altLang="en-US" sz="1400" kern="1200" dirty="0"/>
                        <a:t>有　の場合　企業名など</a:t>
                      </a:r>
                      <a:endParaRPr kumimoji="0" lang="ja-JP" altLang="en-US" sz="1400" b="1" kern="1200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68582" marR="68582" marT="34289" marB="3428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pPr marL="0" marR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dirty="0"/>
                        <a:t>①</a:t>
                      </a:r>
                      <a:r>
                        <a:rPr kumimoji="0" lang="ja-JP" altLang="en-US" sz="1400" dirty="0"/>
                        <a:t>役員・顧問職：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2" marR="68582" marT="34289" marB="34289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ja-JP" altLang="en-US" sz="14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68582" marR="68582" marT="34289" marB="34289" anchor="ctr"/>
                </a:tc>
                <a:tc>
                  <a:txBody>
                    <a:bodyPr/>
                    <a:lstStyle/>
                    <a:p>
                      <a:endParaRPr kumimoji="0" lang="ja-JP" altLang="en-US" sz="14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68582" marR="68582" marT="34289" marB="3428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785">
                <a:tc>
                  <a:txBody>
                    <a:bodyPr/>
                    <a:lstStyle/>
                    <a:p>
                      <a:pPr marL="0" marR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dirty="0"/>
                        <a:t>②</a:t>
                      </a:r>
                      <a:r>
                        <a:rPr kumimoji="0" lang="ja-JP" altLang="en-US" sz="1400" dirty="0"/>
                        <a:t>株保有・利益：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2" marR="68582" marT="34289" marB="34289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altLang="ja-JP" sz="14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68582" marR="68582" marT="34289" marB="34289" anchor="ctr"/>
                </a:tc>
                <a:tc>
                  <a:txBody>
                    <a:bodyPr/>
                    <a:lstStyle/>
                    <a:p>
                      <a:endParaRPr kumimoji="0" lang="ja-JP" altLang="en-US" sz="14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68582" marR="68582" marT="34289" marB="3428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pPr marL="0" marR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dirty="0"/>
                        <a:t>③</a:t>
                      </a:r>
                      <a:r>
                        <a:rPr kumimoji="0" lang="ja-JP" altLang="en-US" sz="1400" dirty="0"/>
                        <a:t>特許使用料：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2" marR="68582" marT="34289" marB="34289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ja-JP" altLang="en-US" sz="14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68582" marR="68582" marT="34289" marB="34289" anchor="ctr"/>
                </a:tc>
                <a:tc>
                  <a:txBody>
                    <a:bodyPr/>
                    <a:lstStyle/>
                    <a:p>
                      <a:endParaRPr kumimoji="0" lang="ja-JP" altLang="en-US" sz="14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68582" marR="68582" marT="34289" marB="3428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pPr algn="dist"/>
                      <a:r>
                        <a:rPr kumimoji="0" lang="en-US" altLang="ja-JP" sz="1400" dirty="0"/>
                        <a:t>④</a:t>
                      </a:r>
                      <a:r>
                        <a:rPr kumimoji="0" lang="ja-JP" altLang="en-US" sz="1400" dirty="0"/>
                        <a:t>講演料など：　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2" marR="68582" marT="34289" marB="34289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ja-JP" altLang="en-US" sz="14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68582" marR="68582" marT="34289" marB="34289" anchor="ctr"/>
                </a:tc>
                <a:tc>
                  <a:txBody>
                    <a:bodyPr/>
                    <a:lstStyle/>
                    <a:p>
                      <a:endParaRPr kumimoji="0" lang="ja-JP" altLang="en-US" sz="14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68582" marR="68582" marT="34289" marB="34289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pPr algn="dist"/>
                      <a:r>
                        <a:rPr kumimoji="0" lang="en-US" altLang="ja-JP" sz="1400" dirty="0"/>
                        <a:t>⑤</a:t>
                      </a:r>
                      <a:r>
                        <a:rPr kumimoji="0" lang="ja-JP" altLang="en-US" sz="1400" dirty="0"/>
                        <a:t>原稿料など：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2" marR="68582" marT="34289" marB="34289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ja-JP" altLang="en-US" sz="14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68582" marR="68582" marT="34289" marB="34289" anchor="ctr"/>
                </a:tc>
                <a:tc>
                  <a:txBody>
                    <a:bodyPr/>
                    <a:lstStyle/>
                    <a:p>
                      <a:endParaRPr kumimoji="0" lang="ja-JP" altLang="en-US" sz="14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68582" marR="68582" marT="34289" marB="34289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pPr algn="dist"/>
                      <a:r>
                        <a:rPr kumimoji="0" lang="en-US" altLang="ja-JP" sz="1400" dirty="0"/>
                        <a:t>⑥</a:t>
                      </a:r>
                      <a:r>
                        <a:rPr kumimoji="0" lang="ja-JP" altLang="en-US" sz="1400" dirty="0"/>
                        <a:t>研究費：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2" marR="68582" marT="34289" marB="34289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ja-JP" altLang="en-US" sz="14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68582" marR="68582" marT="34289" marB="34289" anchor="ctr"/>
                </a:tc>
                <a:tc>
                  <a:txBody>
                    <a:bodyPr/>
                    <a:lstStyle/>
                    <a:p>
                      <a:endParaRPr kumimoji="0" lang="ja-JP" altLang="en-US" sz="14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68582" marR="68582" marT="34289" marB="34289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pPr algn="dist"/>
                      <a:r>
                        <a:rPr kumimoji="0" lang="en-US" altLang="ja-JP" sz="1400" dirty="0"/>
                        <a:t>⑦</a:t>
                      </a:r>
                      <a:r>
                        <a:rPr kumimoji="0" lang="ja-JP" altLang="en-US" sz="1400" dirty="0"/>
                        <a:t>奨学寄附金：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2" marR="68582" marT="34289" marB="34289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ja-JP" altLang="en-US" sz="14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68582" marR="68582" marT="34289" marB="34289" anchor="ctr"/>
                </a:tc>
                <a:tc>
                  <a:txBody>
                    <a:bodyPr/>
                    <a:lstStyle/>
                    <a:p>
                      <a:endParaRPr kumimoji="0" lang="ja-JP" altLang="en-US" sz="14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68582" marR="68582" marT="34289" marB="34289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>
                          <a:solidFill>
                            <a:srgbClr val="000000"/>
                          </a:solidFill>
                        </a:rPr>
                        <a:t>⑧</a:t>
                      </a:r>
                      <a:r>
                        <a:rPr kumimoji="1" lang="ja-JP" altLang="en-US" sz="1400">
                          <a:solidFill>
                            <a:srgbClr val="000000"/>
                          </a:solidFill>
                        </a:rPr>
                        <a:t>寄付講座</a:t>
                      </a:r>
                      <a:r>
                        <a:rPr kumimoji="0" lang="ja-JP" altLang="en-US" sz="1400"/>
                        <a:t>：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2" marR="68582" marT="34289" marB="34289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ja-JP" altLang="en-US" sz="14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68582" marR="68582" marT="34289" marB="34289" anchor="ctr"/>
                </a:tc>
                <a:tc>
                  <a:txBody>
                    <a:bodyPr/>
                    <a:lstStyle/>
                    <a:p>
                      <a:endParaRPr kumimoji="0" lang="ja-JP" altLang="en-US" sz="14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68582" marR="68582" marT="34289" marB="34289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pPr marL="0" marR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dirty="0"/>
                        <a:t>⑨その他報酬：　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2" marR="68582" marT="34289" marB="34289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ja-JP" altLang="en-US" sz="14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68582" marR="68582" marT="34289" marB="34289" anchor="ctr"/>
                </a:tc>
                <a:tc>
                  <a:txBody>
                    <a:bodyPr/>
                    <a:lstStyle/>
                    <a:p>
                      <a:endParaRPr kumimoji="0" lang="ja-JP" altLang="en-US" sz="14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68582" marR="68582" marT="34289" marB="34289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Times New Roman</vt:lpstr>
      <vt:lpstr>Office テーマ</vt:lpstr>
      <vt:lpstr>第36回日本外科感染症学会総会学術集会 COI開示 　 筆頭演者氏名：　●●　●●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2022-10-01T04:09:25Z</dcterms:created>
  <dcterms:modified xsi:type="dcterms:W3CDTF">2023-10-17T02:39:11Z</dcterms:modified>
</cp:coreProperties>
</file>